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158A-4592-AC82-963EA7AC2E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58A-4592-AC82-963EA7AC2E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58A-4592-AC82-963EA7AC2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408376"/>
        <c:axId val="401411328"/>
      </c:barChart>
      <c:catAx>
        <c:axId val="40140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411328"/>
        <c:crosses val="autoZero"/>
        <c:auto val="1"/>
        <c:lblAlgn val="ctr"/>
        <c:lblOffset val="100"/>
        <c:noMultiLvlLbl val="0"/>
      </c:catAx>
      <c:valAx>
        <c:axId val="401411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408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7E31-498E-9C7D-5AB8A99798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7E31-498E-9C7D-5AB8A99798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E31-498E-9C7D-5AB8A9979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408376"/>
        <c:axId val="401411328"/>
      </c:barChart>
      <c:catAx>
        <c:axId val="40140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411328"/>
        <c:crosses val="autoZero"/>
        <c:auto val="1"/>
        <c:lblAlgn val="ctr"/>
        <c:lblOffset val="100"/>
        <c:noMultiLvlLbl val="0"/>
      </c:catAx>
      <c:valAx>
        <c:axId val="401411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408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867C-4F85-BB78-8356B3244A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67C-4F85-BB78-8356B3244A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67C-4F85-BB78-8356B3244A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408376"/>
        <c:axId val="401411328"/>
      </c:barChart>
      <c:catAx>
        <c:axId val="40140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411328"/>
        <c:crosses val="autoZero"/>
        <c:auto val="1"/>
        <c:lblAlgn val="ctr"/>
        <c:lblOffset val="100"/>
        <c:noMultiLvlLbl val="0"/>
      </c:catAx>
      <c:valAx>
        <c:axId val="401411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408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0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1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2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2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7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5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0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0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6463-7A0C-4E22-89CF-6AB679CE08A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3A73-BA9F-476E-A352-52390F123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0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08152323"/>
              </p:ext>
            </p:extLst>
          </p:nvPr>
        </p:nvGraphicFramePr>
        <p:xfrm>
          <a:off x="349103" y="1254990"/>
          <a:ext cx="831273" cy="521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38773" y="2116418"/>
            <a:ext cx="498764" cy="4239491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1573076" y="1368041"/>
            <a:ext cx="297883" cy="498397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07389" y="1162119"/>
            <a:ext cx="1776405" cy="4339650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/>
              <a:t>Graduation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Data from KSDE’s DGSR (Dropout Graduation Summary Report)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Total number of students who graduate from high school with a regular high school diploma in 4 years divided by the total number of students who should have graduated from high school in 4 years with a regular high school diploma.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 this example:</a:t>
            </a:r>
            <a:r>
              <a:rPr lang="en-US" sz="1200" dirty="0"/>
              <a:t> </a:t>
            </a:r>
            <a:r>
              <a:rPr lang="en-US" sz="1200" dirty="0" smtClean="0"/>
              <a:t>          85 out of 100 seniors graduated from high school within 4 years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Graduation Rate is 85% (85/100)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61781" y="417103"/>
            <a:ext cx="3495971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High School Graduation Rate Defined</a:t>
            </a:r>
            <a:endParaRPr lang="en-US" sz="1200" b="1"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05051754"/>
              </p:ext>
            </p:extLst>
          </p:nvPr>
        </p:nvGraphicFramePr>
        <p:xfrm>
          <a:off x="4188659" y="1213935"/>
          <a:ext cx="831273" cy="521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936228" y="3796145"/>
            <a:ext cx="498763" cy="2543926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06947" y="752247"/>
            <a:ext cx="1988407" cy="6070893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 smtClean="0"/>
              <a:t>Success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Data from NSC</a:t>
            </a: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Total in class used in this calculation may not match the total in class used in the Graduation Rate calculation because of: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/>
              <a:t>Students who decide to opt-out (FERPA).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/>
              <a:t>NSC is unable to match students due to data discrepancies.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/>
              <a:t>Most but not all institutions report to NSC. (Approx. 3% of students are not represented in the data.)</a:t>
            </a:r>
          </a:p>
          <a:p>
            <a:r>
              <a:rPr lang="en-US" sz="1050" b="1" dirty="0" smtClean="0"/>
              <a:t>A student must complete one of the four following outcomes within 2 years of high school graduation: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Student earned an industry recognized certification while in high school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Student earned a postsecondary certification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Student earned a postsecondary degree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Student enrolled in postsecondary in both the first and second year following high school graduation.</a:t>
            </a:r>
            <a:endParaRPr lang="en-US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In this example 43 out of the 85 graduates submitted to NSC completed one of the above.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Success Rate is 50.6% (43/85)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02662" y="426077"/>
            <a:ext cx="3792692" cy="276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Postsecondary Success Rate Defined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102480" y="417534"/>
            <a:ext cx="3655288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Postsecondary Effective Rate Defined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4271017064"/>
              </p:ext>
            </p:extLst>
          </p:nvPr>
        </p:nvGraphicFramePr>
        <p:xfrm>
          <a:off x="7895354" y="1254990"/>
          <a:ext cx="831273" cy="521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9765145" y="1162119"/>
            <a:ext cx="1861125" cy="830997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Total students in the</a:t>
            </a:r>
          </a:p>
          <a:p>
            <a:pPr algn="ctr"/>
            <a:r>
              <a:rPr lang="en-US" sz="1200" b="1" dirty="0" smtClean="0"/>
              <a:t>High School Graduation Rate Calculation</a:t>
            </a:r>
          </a:p>
          <a:p>
            <a:pPr algn="ctr"/>
            <a:r>
              <a:rPr lang="en-US" sz="1200" b="1" dirty="0" smtClean="0"/>
              <a:t>85/100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765145" y="2117144"/>
            <a:ext cx="18611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Multiplied by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65145" y="2471288"/>
            <a:ext cx="1861125" cy="830997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Total students in the Postsecondary Success Rate calculation</a:t>
            </a:r>
          </a:p>
          <a:p>
            <a:pPr algn="ctr"/>
            <a:r>
              <a:rPr lang="en-US" sz="1200" b="1" dirty="0" smtClean="0"/>
              <a:t>43/85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765145" y="3774499"/>
            <a:ext cx="1861125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Effective Rate is 43%</a:t>
            </a:r>
            <a:r>
              <a:rPr lang="en-US" sz="1200" b="1" dirty="0" smtClean="0"/>
              <a:t>          ((</a:t>
            </a:r>
            <a:r>
              <a:rPr lang="en-US" sz="1200" b="1" dirty="0" smtClean="0">
                <a:solidFill>
                  <a:srgbClr val="FFFF66"/>
                </a:solidFill>
              </a:rPr>
              <a:t>85/100</a:t>
            </a:r>
            <a:r>
              <a:rPr lang="en-US" sz="1200" b="1" dirty="0" smtClean="0"/>
              <a:t>) * (</a:t>
            </a:r>
            <a:r>
              <a:rPr lang="en-US" sz="1200" b="1" dirty="0" smtClean="0">
                <a:solidFill>
                  <a:srgbClr val="FF9900"/>
                </a:solidFill>
              </a:rPr>
              <a:t>43/85</a:t>
            </a:r>
            <a:r>
              <a:rPr lang="en-US" sz="1200" b="1" dirty="0" smtClean="0"/>
              <a:t>))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619954" y="4129038"/>
            <a:ext cx="508000" cy="219290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 smtClean="0"/>
          </a:p>
          <a:p>
            <a:endParaRPr lang="en-US" sz="1050" dirty="0"/>
          </a:p>
          <a:p>
            <a:endParaRPr lang="en-US" sz="1050" dirty="0"/>
          </a:p>
        </p:txBody>
      </p:sp>
      <p:sp>
        <p:nvSpPr>
          <p:cNvPr id="38" name="Right Brace 37"/>
          <p:cNvSpPr/>
          <p:nvPr/>
        </p:nvSpPr>
        <p:spPr>
          <a:xfrm>
            <a:off x="5462907" y="1254990"/>
            <a:ext cx="322152" cy="508508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ight Brace 38"/>
          <p:cNvSpPr/>
          <p:nvPr/>
        </p:nvSpPr>
        <p:spPr>
          <a:xfrm>
            <a:off x="9210936" y="1326986"/>
            <a:ext cx="297883" cy="498397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765145" y="3406820"/>
            <a:ext cx="186112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Equals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7282" y="4461186"/>
            <a:ext cx="1316850" cy="189602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038772" y="4134095"/>
            <a:ext cx="5343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85.0%</a:t>
            </a:r>
            <a:endParaRPr lang="en-US" sz="105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28603" y="4134095"/>
            <a:ext cx="5343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50.6%</a:t>
            </a:r>
            <a:endParaRPr lang="en-US" sz="105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582170" y="4134095"/>
            <a:ext cx="5343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bg1"/>
                </a:solidFill>
              </a:rPr>
              <a:t>43.0%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16932" y="51341"/>
            <a:ext cx="4336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Postsecondary Progress – Defining the Data</a:t>
            </a:r>
          </a:p>
        </p:txBody>
      </p:sp>
    </p:spTree>
    <p:extLst>
      <p:ext uri="{BB962C8B-B14F-4D97-AF65-F5344CB8AC3E}">
        <p14:creationId xmlns:p14="http://schemas.microsoft.com/office/powerpoint/2010/main" val="280345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287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Kathi D. Grossenbacher</dc:creator>
  <cp:lastModifiedBy>Kathi D. Grossenbacher</cp:lastModifiedBy>
  <cp:revision>20</cp:revision>
  <dcterms:created xsi:type="dcterms:W3CDTF">2017-04-16T17:20:30Z</dcterms:created>
  <dcterms:modified xsi:type="dcterms:W3CDTF">2017-06-29T18:19:25Z</dcterms:modified>
</cp:coreProperties>
</file>